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A037F8-191E-F647-AF0C-51F50C6AAFA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037F8-191E-F647-AF0C-51F50C6AAFA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037F8-191E-F647-AF0C-51F50C6AAFA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037F8-191E-F647-AF0C-51F50C6AAFA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A037F8-191E-F647-AF0C-51F50C6AAFA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A037F8-191E-F647-AF0C-51F50C6AAFA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A037F8-191E-F647-AF0C-51F50C6AAFA9}" type="datetimeFigureOut">
              <a:rPr lang="en-US" smtClean="0"/>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A037F8-191E-F647-AF0C-51F50C6AAFA9}" type="datetimeFigureOut">
              <a:rPr lang="en-US" smtClean="0"/>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037F8-191E-F647-AF0C-51F50C6AAFA9}" type="datetimeFigureOut">
              <a:rPr lang="en-US" smtClean="0"/>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037F8-191E-F647-AF0C-51F50C6AAFA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037F8-191E-F647-AF0C-51F50C6AAFA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8D692-342B-B448-8BF9-66DF300D55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037F8-191E-F647-AF0C-51F50C6AAFA9}" type="datetimeFigureOut">
              <a:rPr lang="en-US" smtClean="0"/>
              <a:t>5/6/2014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8D692-342B-B448-8BF9-66DF300D55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Worksheet</a:t>
            </a:r>
            <a:endParaRPr lang="en-US" dirty="0"/>
          </a:p>
        </p:txBody>
      </p:sp>
      <p:sp>
        <p:nvSpPr>
          <p:cNvPr id="3" name="Content Placeholder 2"/>
          <p:cNvSpPr>
            <a:spLocks noGrp="1"/>
          </p:cNvSpPr>
          <p:nvPr>
            <p:ph idx="1"/>
          </p:nvPr>
        </p:nvSpPr>
        <p:spPr>
          <a:xfrm>
            <a:off x="457200" y="1600200"/>
            <a:ext cx="8501270" cy="4525963"/>
          </a:xfrm>
        </p:spPr>
        <p:txBody>
          <a:bodyPr>
            <a:normAutofit lnSpcReduction="10000"/>
          </a:bodyPr>
          <a:lstStyle/>
          <a:p>
            <a:pPr lvl="0"/>
            <a:r>
              <a:rPr lang="en-US" sz="2353" dirty="0"/>
              <a:t>Smokers will need to leave campus to </a:t>
            </a:r>
            <a:r>
              <a:rPr lang="en-US" sz="2353" dirty="0" smtClean="0"/>
              <a:t>smoke 		 </a:t>
            </a:r>
            <a:r>
              <a:rPr lang="en-US" sz="2353" dirty="0"/>
              <a:t>True      False</a:t>
            </a:r>
          </a:p>
          <a:p>
            <a:pPr lvl="0"/>
            <a:r>
              <a:rPr lang="en-US" sz="2353" dirty="0"/>
              <a:t>The smoking </a:t>
            </a:r>
            <a:r>
              <a:rPr lang="en-US" sz="2353" dirty="0" smtClean="0"/>
              <a:t>ban </a:t>
            </a:r>
            <a:r>
              <a:rPr lang="en-US" sz="2353" dirty="0"/>
              <a:t>will happen in 2 years </a:t>
            </a:r>
            <a:r>
              <a:rPr lang="en-US" sz="2353" dirty="0" smtClean="0"/>
              <a:t>	              True      </a:t>
            </a:r>
            <a:r>
              <a:rPr lang="en-US" sz="2353" dirty="0"/>
              <a:t>False</a:t>
            </a:r>
          </a:p>
          <a:p>
            <a:r>
              <a:rPr lang="en-US" sz="2353" dirty="0"/>
              <a:t>There are </a:t>
            </a:r>
            <a:r>
              <a:rPr lang="en-US" sz="2353" smtClean="0"/>
              <a:t>360 </a:t>
            </a:r>
            <a:r>
              <a:rPr lang="en-US" sz="2353" smtClean="0"/>
              <a:t>schools</a:t>
            </a:r>
            <a:r>
              <a:rPr lang="en-US" sz="2353" smtClean="0"/>
              <a:t> </a:t>
            </a:r>
            <a:r>
              <a:rPr lang="en-US" sz="2353" dirty="0"/>
              <a:t>with all-out </a:t>
            </a:r>
            <a:r>
              <a:rPr lang="en-US" sz="2353"/>
              <a:t>smoking     </a:t>
            </a:r>
            <a:r>
              <a:rPr lang="en-US" sz="2353" smtClean="0"/>
              <a:t>       True     </a:t>
            </a:r>
            <a:r>
              <a:rPr lang="en-US" sz="2353" dirty="0"/>
              <a:t>False</a:t>
            </a:r>
          </a:p>
          <a:p>
            <a:pPr marL="0" lvl="0" indent="0">
              <a:buNone/>
            </a:pPr>
            <a:r>
              <a:rPr lang="en-US" sz="2353" dirty="0" smtClean="0"/>
              <a:t>      ban  </a:t>
            </a:r>
          </a:p>
          <a:p>
            <a:pPr lvl="0">
              <a:buFont typeface="Arial" panose="020B0604020202020204" pitchFamily="34" charset="0"/>
              <a:buChar char="•"/>
            </a:pPr>
            <a:r>
              <a:rPr lang="en-US" sz="2353" dirty="0" smtClean="0"/>
              <a:t>The </a:t>
            </a:r>
            <a:r>
              <a:rPr lang="en-US" sz="2353" dirty="0"/>
              <a:t>ban includes all tobacco products 		</a:t>
            </a:r>
            <a:r>
              <a:rPr lang="en-US" sz="2353" dirty="0" smtClean="0"/>
              <a:t>	    	 </a:t>
            </a:r>
            <a:r>
              <a:rPr lang="en-US" sz="2353" dirty="0"/>
              <a:t>True</a:t>
            </a:r>
            <a:r>
              <a:rPr lang="en-US" sz="2353" dirty="0" smtClean="0"/>
              <a:t>	</a:t>
            </a:r>
            <a:r>
              <a:rPr lang="en-US" sz="2353" dirty="0"/>
              <a:t> </a:t>
            </a:r>
            <a:r>
              <a:rPr lang="en-US" sz="2353" dirty="0" smtClean="0"/>
              <a:t>False</a:t>
            </a:r>
            <a:endParaRPr lang="en-US" sz="2353" dirty="0"/>
          </a:p>
          <a:p>
            <a:pPr lvl="0"/>
            <a:r>
              <a:rPr lang="en-US" sz="2353" dirty="0" smtClean="0"/>
              <a:t> </a:t>
            </a:r>
            <a:r>
              <a:rPr lang="en-US" sz="2353" dirty="0"/>
              <a:t>O</a:t>
            </a:r>
            <a:r>
              <a:rPr lang="en-US" sz="2353" dirty="0" smtClean="0"/>
              <a:t>fficials </a:t>
            </a:r>
            <a:r>
              <a:rPr lang="en-US" sz="2353" dirty="0"/>
              <a:t>want to create a stressful </a:t>
            </a:r>
            <a:endParaRPr lang="en-US" sz="2353" dirty="0" smtClean="0"/>
          </a:p>
          <a:p>
            <a:pPr marL="0" lvl="0" indent="0">
              <a:buNone/>
            </a:pPr>
            <a:r>
              <a:rPr lang="en-US" sz="2353" dirty="0"/>
              <a:t>	</a:t>
            </a:r>
            <a:r>
              <a:rPr lang="en-US" sz="2353" dirty="0" smtClean="0"/>
              <a:t>atmosphere										 True       False										        </a:t>
            </a:r>
            <a:endParaRPr lang="en-US" sz="2353" dirty="0"/>
          </a:p>
          <a:p>
            <a:pPr lvl="0"/>
            <a:r>
              <a:rPr lang="en-US" sz="2353" dirty="0"/>
              <a:t>The ban </a:t>
            </a:r>
            <a:r>
              <a:rPr lang="en-US" sz="2353" dirty="0" smtClean="0"/>
              <a:t>affects </a:t>
            </a:r>
            <a:r>
              <a:rPr lang="en-US" sz="2353" dirty="0"/>
              <a:t>everyone, except </a:t>
            </a:r>
            <a:r>
              <a:rPr lang="en-US" sz="2353" dirty="0" smtClean="0"/>
              <a:t>staff </a:t>
            </a:r>
            <a:r>
              <a:rPr lang="en-US" sz="2353" dirty="0"/>
              <a:t>and </a:t>
            </a:r>
            <a:r>
              <a:rPr lang="en-US" sz="2353" dirty="0" smtClean="0"/>
              <a:t>teacher  True   False</a:t>
            </a:r>
          </a:p>
          <a:p>
            <a:pPr lvl="0">
              <a:buNone/>
            </a:pPr>
            <a:r>
              <a:rPr lang="en-US" sz="2353" dirty="0" smtClean="0"/>
              <a:t>																									       	 </a:t>
            </a:r>
            <a:endParaRPr lang="en-US" sz="2353" dirty="0"/>
          </a:p>
          <a:p>
            <a:endParaRPr lang="en-US" dirty="0"/>
          </a:p>
        </p:txBody>
      </p:sp>
      <p:sp>
        <p:nvSpPr>
          <p:cNvPr id="6" name="Frame 5"/>
          <p:cNvSpPr/>
          <p:nvPr/>
        </p:nvSpPr>
        <p:spPr>
          <a:xfrm>
            <a:off x="6907853" y="1581591"/>
            <a:ext cx="758935" cy="47540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Frame 6"/>
          <p:cNvSpPr/>
          <p:nvPr/>
        </p:nvSpPr>
        <p:spPr>
          <a:xfrm>
            <a:off x="7724297" y="1972162"/>
            <a:ext cx="962503" cy="41821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7681892" y="2398872"/>
            <a:ext cx="870981" cy="38723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6907853" y="3128890"/>
            <a:ext cx="758935" cy="495666"/>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p:nvSpPr>
        <p:spPr>
          <a:xfrm>
            <a:off x="6907853" y="3928036"/>
            <a:ext cx="772197" cy="46468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Frame 10"/>
          <p:cNvSpPr/>
          <p:nvPr/>
        </p:nvSpPr>
        <p:spPr>
          <a:xfrm>
            <a:off x="7780676" y="4621567"/>
            <a:ext cx="772197" cy="495666"/>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7287"/>
          </a:xfrm>
        </p:spPr>
        <p:txBody>
          <a:bodyPr>
            <a:noAutofit/>
          </a:bodyPr>
          <a:lstStyle/>
          <a:p>
            <a:r>
              <a:rPr lang="en-US" sz="2400" dirty="0"/>
              <a:t> </a:t>
            </a:r>
            <a:r>
              <a:rPr lang="en-US" sz="2400" dirty="0" smtClean="0"/>
              <a:t/>
            </a:r>
            <a:br>
              <a:rPr lang="en-US" sz="2400" dirty="0" smtClean="0"/>
            </a:br>
            <a:r>
              <a:rPr lang="en-US" sz="2400" dirty="0" smtClean="0"/>
              <a:t>Fill in the Blank Worksheet</a:t>
            </a:r>
            <a:endParaRPr lang="en-US" sz="2400" dirty="0"/>
          </a:p>
        </p:txBody>
      </p:sp>
      <p:sp>
        <p:nvSpPr>
          <p:cNvPr id="5" name="Content Placeholder 4"/>
          <p:cNvSpPr>
            <a:spLocks noGrp="1"/>
          </p:cNvSpPr>
          <p:nvPr>
            <p:ph idx="1"/>
          </p:nvPr>
        </p:nvSpPr>
        <p:spPr>
          <a:xfrm>
            <a:off x="457200" y="1161718"/>
            <a:ext cx="8229600" cy="5421342"/>
          </a:xfrm>
        </p:spPr>
        <p:txBody>
          <a:bodyPr>
            <a:noAutofit/>
          </a:bodyPr>
          <a:lstStyle/>
          <a:p>
            <a:pPr>
              <a:buNone/>
            </a:pPr>
            <a:r>
              <a:rPr lang="en-US" sz="2100" dirty="0" smtClean="0"/>
              <a:t>	Smokers will need to leave ___________ to light up -- and even those who use electronic ___________ will have to find someplace else -- starting next ___________ when a new policy goes into effect at the University of Hawai'i at </a:t>
            </a:r>
            <a:r>
              <a:rPr lang="en-US" sz="2100" dirty="0" err="1" smtClean="0"/>
              <a:t>Manoa</a:t>
            </a:r>
            <a:r>
              <a:rPr lang="en-US" sz="2100" dirty="0" smtClean="0"/>
              <a:t>.</a:t>
            </a:r>
            <a:br>
              <a:rPr lang="en-US" sz="2100" dirty="0" smtClean="0"/>
            </a:br>
            <a:r>
              <a:rPr lang="en-US" sz="2100" dirty="0" smtClean="0"/>
              <a:t> </a:t>
            </a:r>
            <a:br>
              <a:rPr lang="en-US" sz="2100" dirty="0" smtClean="0"/>
            </a:br>
            <a:r>
              <a:rPr lang="en-US" sz="2100" dirty="0" smtClean="0"/>
              <a:t>There are a little more than ___________ schools with all-out smoking bans nationwide and UH </a:t>
            </a:r>
            <a:r>
              <a:rPr lang="en-US" sz="2100" dirty="0" err="1" smtClean="0"/>
              <a:t>Manoa</a:t>
            </a:r>
            <a:r>
              <a:rPr lang="en-US" sz="2100" dirty="0" smtClean="0"/>
              <a:t> will become one of them on January 1, 2014.  The ban includes all _____________ products -- including cigars, cigarettes and the smoke-free alternative, </a:t>
            </a:r>
            <a:r>
              <a:rPr lang="en-US" sz="2100" dirty="0" err="1" smtClean="0"/>
              <a:t>e</a:t>
            </a:r>
            <a:r>
              <a:rPr lang="en-US" sz="2100" dirty="0" smtClean="0"/>
              <a:t>-cigarettes.</a:t>
            </a:r>
            <a:br>
              <a:rPr lang="en-US" sz="2100" dirty="0" smtClean="0"/>
            </a:br>
            <a:r>
              <a:rPr lang="en-US" sz="2100" dirty="0" smtClean="0"/>
              <a:t>   </a:t>
            </a:r>
            <a:br>
              <a:rPr lang="en-US" sz="2100" dirty="0" smtClean="0"/>
            </a:br>
            <a:r>
              <a:rPr lang="en-US" sz="2100" dirty="0" smtClean="0"/>
              <a:t>School officials say they are trying to create a __________ campus with a policy that will apply to everyone.  All students, staff, contract workers and visitors who are on campus property, even those in dorms and inside their cars, will be expected to comply. </a:t>
            </a:r>
            <a:br>
              <a:rPr lang="en-US" sz="2100" dirty="0" smtClean="0"/>
            </a:br>
            <a:r>
              <a:rPr lang="en-US" sz="2100" dirty="0" smtClean="0"/>
              <a:t> </a:t>
            </a:r>
            <a:br>
              <a:rPr lang="en-US" sz="2100" dirty="0" smtClean="0"/>
            </a:br>
            <a:r>
              <a:rPr lang="en-US" sz="2100" dirty="0" smtClean="0"/>
              <a:t/>
            </a:r>
            <a:br>
              <a:rPr lang="en-US" sz="2100" dirty="0" smtClean="0"/>
            </a:br>
            <a:endParaRPr lang="en-US" sz="2100" dirty="0" smtClean="0"/>
          </a:p>
          <a:p>
            <a:endParaRPr lang="en-US" sz="2100" dirty="0"/>
          </a:p>
        </p:txBody>
      </p:sp>
      <p:sp>
        <p:nvSpPr>
          <p:cNvPr id="9" name="TextBox 8"/>
          <p:cNvSpPr txBox="1"/>
          <p:nvPr/>
        </p:nvSpPr>
        <p:spPr>
          <a:xfrm>
            <a:off x="4071485" y="1161718"/>
            <a:ext cx="908159" cy="369332"/>
          </a:xfrm>
          <a:prstGeom prst="rect">
            <a:avLst/>
          </a:prstGeom>
          <a:noFill/>
        </p:spPr>
        <p:txBody>
          <a:bodyPr wrap="none" rtlCol="0">
            <a:spAutoFit/>
          </a:bodyPr>
          <a:lstStyle/>
          <a:p>
            <a:r>
              <a:rPr lang="en-US" dirty="0" smtClean="0">
                <a:solidFill>
                  <a:srgbClr val="FF0000"/>
                </a:solidFill>
              </a:rPr>
              <a:t>campus</a:t>
            </a:r>
            <a:endParaRPr lang="en-US" dirty="0">
              <a:solidFill>
                <a:srgbClr val="FF0000"/>
              </a:solidFill>
            </a:endParaRPr>
          </a:p>
        </p:txBody>
      </p:sp>
      <p:sp>
        <p:nvSpPr>
          <p:cNvPr id="10" name="TextBox 9"/>
          <p:cNvSpPr txBox="1"/>
          <p:nvPr/>
        </p:nvSpPr>
        <p:spPr>
          <a:xfrm>
            <a:off x="3207658" y="1531050"/>
            <a:ext cx="1095172" cy="369332"/>
          </a:xfrm>
          <a:prstGeom prst="rect">
            <a:avLst/>
          </a:prstGeom>
          <a:noFill/>
        </p:spPr>
        <p:txBody>
          <a:bodyPr wrap="none" rtlCol="0">
            <a:spAutoFit/>
          </a:bodyPr>
          <a:lstStyle/>
          <a:p>
            <a:r>
              <a:rPr lang="en-US" dirty="0" smtClean="0">
                <a:solidFill>
                  <a:srgbClr val="FF0000"/>
                </a:solidFill>
              </a:rPr>
              <a:t>cigarettes</a:t>
            </a:r>
            <a:endParaRPr lang="en-US" dirty="0">
              <a:solidFill>
                <a:srgbClr val="FF0000"/>
              </a:solidFill>
            </a:endParaRPr>
          </a:p>
        </p:txBody>
      </p:sp>
      <p:sp>
        <p:nvSpPr>
          <p:cNvPr id="11" name="TextBox 10"/>
          <p:cNvSpPr txBox="1"/>
          <p:nvPr/>
        </p:nvSpPr>
        <p:spPr>
          <a:xfrm>
            <a:off x="2549028" y="1884993"/>
            <a:ext cx="951102" cy="338554"/>
          </a:xfrm>
          <a:prstGeom prst="rect">
            <a:avLst/>
          </a:prstGeom>
          <a:noFill/>
        </p:spPr>
        <p:txBody>
          <a:bodyPr wrap="none" rtlCol="0">
            <a:spAutoFit/>
          </a:bodyPr>
          <a:lstStyle/>
          <a:p>
            <a:r>
              <a:rPr lang="en-US" sz="1600" dirty="0" smtClean="0">
                <a:solidFill>
                  <a:srgbClr val="FF0000"/>
                </a:solidFill>
              </a:rPr>
              <a:t>semester</a:t>
            </a:r>
            <a:endParaRPr lang="en-US" sz="1600" dirty="0">
              <a:solidFill>
                <a:srgbClr val="FF0000"/>
              </a:solidFill>
            </a:endParaRPr>
          </a:p>
        </p:txBody>
      </p:sp>
      <p:sp>
        <p:nvSpPr>
          <p:cNvPr id="12" name="TextBox 11"/>
          <p:cNvSpPr txBox="1"/>
          <p:nvPr/>
        </p:nvSpPr>
        <p:spPr>
          <a:xfrm>
            <a:off x="4302830" y="2732801"/>
            <a:ext cx="710238" cy="369332"/>
          </a:xfrm>
          <a:prstGeom prst="rect">
            <a:avLst/>
          </a:prstGeom>
          <a:noFill/>
        </p:spPr>
        <p:txBody>
          <a:bodyPr wrap="none" rtlCol="0">
            <a:spAutoFit/>
          </a:bodyPr>
          <a:lstStyle/>
          <a:p>
            <a:r>
              <a:rPr lang="en-US" dirty="0" smtClean="0">
                <a:solidFill>
                  <a:srgbClr val="FF0000"/>
                </a:solidFill>
              </a:rPr>
              <a:t>1,100</a:t>
            </a:r>
            <a:endParaRPr lang="en-US" dirty="0">
              <a:solidFill>
                <a:srgbClr val="FF0000"/>
              </a:solidFill>
            </a:endParaRPr>
          </a:p>
        </p:txBody>
      </p:sp>
      <p:sp>
        <p:nvSpPr>
          <p:cNvPr id="13" name="TextBox 12"/>
          <p:cNvSpPr txBox="1"/>
          <p:nvPr/>
        </p:nvSpPr>
        <p:spPr>
          <a:xfrm>
            <a:off x="4548901" y="3496118"/>
            <a:ext cx="845704" cy="338554"/>
          </a:xfrm>
          <a:prstGeom prst="rect">
            <a:avLst/>
          </a:prstGeom>
          <a:noFill/>
        </p:spPr>
        <p:txBody>
          <a:bodyPr wrap="none" rtlCol="0">
            <a:spAutoFit/>
          </a:bodyPr>
          <a:lstStyle/>
          <a:p>
            <a:r>
              <a:rPr lang="en-US" sz="1600" dirty="0" smtClean="0">
                <a:solidFill>
                  <a:srgbClr val="FF0000"/>
                </a:solidFill>
              </a:rPr>
              <a:t>tobacco</a:t>
            </a:r>
            <a:endParaRPr lang="en-US" sz="1600" dirty="0">
              <a:solidFill>
                <a:srgbClr val="FF0000"/>
              </a:solidFill>
            </a:endParaRPr>
          </a:p>
        </p:txBody>
      </p:sp>
      <p:sp>
        <p:nvSpPr>
          <p:cNvPr id="14" name="TextBox 13"/>
          <p:cNvSpPr txBox="1"/>
          <p:nvPr/>
        </p:nvSpPr>
        <p:spPr>
          <a:xfrm>
            <a:off x="5994568" y="4404552"/>
            <a:ext cx="1031239" cy="369332"/>
          </a:xfrm>
          <a:prstGeom prst="rect">
            <a:avLst/>
          </a:prstGeom>
          <a:noFill/>
        </p:spPr>
        <p:txBody>
          <a:bodyPr wrap="none" rtlCol="0">
            <a:spAutoFit/>
          </a:bodyPr>
          <a:lstStyle/>
          <a:p>
            <a:r>
              <a:rPr lang="en-US" dirty="0">
                <a:solidFill>
                  <a:srgbClr val="FF0000"/>
                </a:solidFill>
              </a:rPr>
              <a:t>h</a:t>
            </a:r>
            <a:r>
              <a:rPr lang="en-US" dirty="0" smtClean="0">
                <a:solidFill>
                  <a:srgbClr val="FF0000"/>
                </a:solidFill>
              </a:rPr>
              <a:t>ealthier </a:t>
            </a:r>
            <a:endParaRPr lang="en-US"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p:bldP spid="10" grpId="0"/>
      <p:bldP spid="11"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18</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True or False Worksheet</vt:lpstr>
      <vt:lpstr>  Fill in the Blank Worksheet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or False Worksheet</dc:title>
  <dc:creator>Roy Takemura</dc:creator>
  <cp:lastModifiedBy>Language Learning Center </cp:lastModifiedBy>
  <cp:revision>4</cp:revision>
  <dcterms:created xsi:type="dcterms:W3CDTF">2013-10-10T23:42:45Z</dcterms:created>
  <dcterms:modified xsi:type="dcterms:W3CDTF">2014-05-06T23:31:40Z</dcterms:modified>
</cp:coreProperties>
</file>